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0" r:id="rId7"/>
    <p:sldId id="264" r:id="rId8"/>
    <p:sldId id="282" r:id="rId9"/>
    <p:sldId id="281" r:id="rId10"/>
    <p:sldId id="272" r:id="rId11"/>
    <p:sldId id="276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14F65E-960C-4895-B1D4-5CB249D34213}">
          <p14:sldIdLst>
            <p14:sldId id="256"/>
            <p14:sldId id="258"/>
            <p14:sldId id="260"/>
            <p14:sldId id="264"/>
            <p14:sldId id="282"/>
            <p14:sldId id="281"/>
            <p14:sldId id="272"/>
            <p14:sldId id="276"/>
          </p14:sldIdLst>
        </p14:section>
        <p14:section name="Untitled Section" id="{FC11F2A5-EE92-4859-A205-2A45EC5CDE72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5" autoAdjust="0"/>
  </p:normalViewPr>
  <p:slideViewPr>
    <p:cSldViewPr snapToGrid="0" showGuides="1">
      <p:cViewPr varScale="1">
        <p:scale>
          <a:sx n="86" d="100"/>
          <a:sy n="86" d="100"/>
        </p:scale>
        <p:origin x="90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13EE4-78C3-490F-AD03-4491C37A8796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2166-D667-4383-B839-F1433620B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4B81-F76C-4130-A3A6-053208F3BF56}" type="datetimeFigureOut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48B0-85B2-40C4-A05A-571C99C8AB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4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1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51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2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1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6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41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91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8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ontent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1" descr="Competitors logos quadrant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7" name="Picture Placeholder 11" descr="Competitors logos quadrant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8" name="Picture Placeholder 11" descr="Competitors logos quadrant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2" name="Text Placeholder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3" name="Picture Placeholder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6" name="Picture Placeholder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8" name="Text Placeholder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1" name="Picture Placeholder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Allan Mattsson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208-555-0183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alaan@fineartschool.net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/>
          <a:lstStyle>
            <a:lvl1pPr algn="ctr"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6/5/2020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6/5/2020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BFF-A7D8-4C29-89A0-BC16EA5EFCC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r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anchor="b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6/5/2020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DE8A4E7E-06A4-424E-83B2-0F5C45AFEB4E}" type="datetime1">
              <a:rPr lang="en-US" noProof="0" smtClean="0"/>
              <a:pPr/>
              <a:t>6/5/2020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CROSS-EXAMINATION</a:t>
            </a:r>
            <a:br>
              <a:rPr lang="en-US" sz="3200" dirty="0"/>
            </a:br>
            <a:r>
              <a:rPr lang="en-US" sz="3200" dirty="0"/>
              <a:t>AT</a:t>
            </a:r>
            <a:br>
              <a:rPr lang="en-US" sz="3200" dirty="0"/>
            </a:br>
            <a:r>
              <a:rPr lang="en-US" sz="3200" dirty="0"/>
              <a:t>TRIAL</a:t>
            </a:r>
            <a:endParaRPr lang="ru-RU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Zul Verjee, Q.C.</a:t>
            </a:r>
          </a:p>
          <a:p>
            <a:r>
              <a:rPr lang="en-US" dirty="0"/>
              <a:t>Verjee &amp; Associates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cross-examination?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The opportunity to question a witness who has testified on behalf of an opposing party in order to elicit additional evidence or to challenge their evidence or credibility.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320" y="6400800"/>
            <a:ext cx="457200" cy="184317"/>
          </a:xfrm>
        </p:spPr>
        <p:txBody>
          <a:bodyPr/>
          <a:lstStyle/>
          <a:p>
            <a:fld id="{4950F5D8-22E1-4015-8661-E5B1FD28C2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9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022135"/>
            <a:ext cx="4585780" cy="792378"/>
          </a:xfrm>
        </p:spPr>
        <p:txBody>
          <a:bodyPr/>
          <a:lstStyle/>
          <a:p>
            <a:r>
              <a:rPr lang="en-US" dirty="0"/>
              <a:t>The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5" y="1814513"/>
            <a:ext cx="5766882" cy="40213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2200" dirty="0"/>
              <a:t>To challenge the accuracy of the witness’ testimony;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To obtain evidence helpful to your case;</a:t>
            </a:r>
          </a:p>
          <a:p>
            <a:pPr lvl="0">
              <a:lnSpc>
                <a:spcPct val="100000"/>
              </a:lnSpc>
              <a:buClr>
                <a:srgbClr val="FFFFFF">
                  <a:lumMod val="50000"/>
                </a:srgbClr>
              </a:buClr>
            </a:pPr>
            <a:r>
              <a:rPr lang="en-US" sz="2200" dirty="0">
                <a:solidFill>
                  <a:srgbClr val="00BBFF"/>
                </a:solidFill>
              </a:rPr>
              <a:t>To corroborate the evidence of your witnesses;</a:t>
            </a: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To highlight evidence harmful to the opposing party;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To challenge the credibility of the witness; or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To discredit the testimony of other witnesses.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The most important question to ask: “Do I need to cross-examine this witness?”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320" y="6400800"/>
            <a:ext cx="457200" cy="184317"/>
          </a:xfrm>
        </p:spPr>
        <p:txBody>
          <a:bodyPr/>
          <a:lstStyle/>
          <a:p>
            <a:fld id="{4950F5D8-22E1-4015-8661-E5B1FD28C2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6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F2DAD-09BC-4E53-B3EE-80036ACC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4" y="700439"/>
            <a:ext cx="7599790" cy="552848"/>
          </a:xfrm>
        </p:spPr>
        <p:txBody>
          <a:bodyPr/>
          <a:lstStyle/>
          <a:p>
            <a:r>
              <a:rPr lang="en-US" dirty="0"/>
              <a:t>The preparation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AD639D-C8B7-41FE-B495-175E8A71B8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88837" y="1287416"/>
            <a:ext cx="8128799" cy="1234205"/>
          </a:xfrm>
        </p:spPr>
        <p:txBody>
          <a:bodyPr>
            <a:normAutofit/>
          </a:bodyPr>
          <a:lstStyle/>
          <a:p>
            <a:r>
              <a:rPr lang="en-US" sz="2000" dirty="0"/>
              <a:t>Preparation is key to an effective cross-examination.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389CF0-7E88-4714-8B32-F95FC4203E16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688837" y="3331747"/>
            <a:ext cx="3487353" cy="334918"/>
          </a:xfrm>
        </p:spPr>
        <p:txBody>
          <a:bodyPr>
            <a:normAutofit/>
          </a:bodyPr>
          <a:lstStyle/>
          <a:p>
            <a:r>
              <a:rPr lang="en-US" sz="2000" dirty="0"/>
              <a:t>Know the theory of your case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79A580-0A00-4BD6-881B-85BF4BA391C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88837" y="3758895"/>
            <a:ext cx="3271106" cy="172572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What evidence do you need to gather in order to support your theory of the case?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What evidence will undermine the opposing parties’ theory of the case?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3CD799-F325-4B20-9924-56521475C4D8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4619344" y="3329167"/>
            <a:ext cx="3163895" cy="334918"/>
          </a:xfrm>
        </p:spPr>
        <p:txBody>
          <a:bodyPr>
            <a:normAutofit/>
          </a:bodyPr>
          <a:lstStyle/>
          <a:p>
            <a:r>
              <a:rPr lang="en-US" sz="2000" dirty="0"/>
              <a:t>Know the evidence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444506-FF9E-4BC1-950D-192FB2579E5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00873" y="3769036"/>
            <a:ext cx="3163895" cy="1725728"/>
          </a:xfrm>
        </p:spPr>
        <p:txBody>
          <a:bodyPr>
            <a:normAutofit/>
          </a:bodyPr>
          <a:lstStyle/>
          <a:p>
            <a:r>
              <a:rPr lang="en-US" sz="1800" dirty="0"/>
              <a:t>Be familiar with the documents produced during the litigation.</a:t>
            </a:r>
          </a:p>
          <a:p>
            <a:r>
              <a:rPr lang="en-US" sz="1800" dirty="0"/>
              <a:t>Be familiar with the evidence provided during pre-trial examinations of the witnesses.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099175-95D7-497F-9501-1F4F71B9DC61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8226393" y="3329167"/>
            <a:ext cx="3435661" cy="334918"/>
          </a:xfrm>
        </p:spPr>
        <p:txBody>
          <a:bodyPr>
            <a:normAutofit/>
          </a:bodyPr>
          <a:lstStyle/>
          <a:p>
            <a:r>
              <a:rPr lang="en-US" sz="2000" dirty="0"/>
              <a:t>Know the evidentiary rules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C90131-73E3-44AB-BFD1-389FA608445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207921" y="3777062"/>
            <a:ext cx="3563833" cy="1725728"/>
          </a:xfrm>
        </p:spPr>
        <p:txBody>
          <a:bodyPr/>
          <a:lstStyle/>
          <a:p>
            <a:r>
              <a:rPr lang="en-US" sz="1800" dirty="0"/>
              <a:t>Recognize and prepare for any potential evidentiary hurdles.</a:t>
            </a:r>
          </a:p>
          <a:p>
            <a:r>
              <a:rPr lang="en-US" sz="1800" dirty="0"/>
              <a:t>Recognize the burden that you are required to meet to prove your case.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2604E-F416-45C2-A64D-34493614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320" y="6400800"/>
            <a:ext cx="457200" cy="184317"/>
          </a:xfrm>
        </p:spPr>
        <p:txBody>
          <a:bodyPr/>
          <a:lstStyle/>
          <a:p>
            <a:fld id="{4950F5D8-22E1-4015-8661-E5B1FD28C2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3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43D8BE-B4A0-47BA-80B9-E1885926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71314"/>
            <a:ext cx="10515600" cy="636340"/>
          </a:xfrm>
        </p:spPr>
        <p:txBody>
          <a:bodyPr/>
          <a:lstStyle/>
          <a:p>
            <a:r>
              <a:rPr lang="en-CA" dirty="0"/>
              <a:t>T</a:t>
            </a:r>
            <a:r>
              <a:rPr lang="en-US" dirty="0"/>
              <a:t>he fact witness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0A689A-ADE6-4CCC-8A2B-72A65D396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59200"/>
            <a:ext cx="4927266" cy="1991113"/>
          </a:xfrm>
        </p:spPr>
        <p:txBody>
          <a:bodyPr>
            <a:normAutofit fontScale="92500" lnSpcReduction="20000"/>
          </a:bodyPr>
          <a:lstStyle/>
          <a:p>
            <a:pPr marL="228600" lvl="0" indent="-228600">
              <a:lnSpc>
                <a:spcPct val="110000"/>
              </a:lnSpc>
              <a:buClr>
                <a:srgbClr val="FFFFFF">
                  <a:lumMod val="50000"/>
                </a:srgbClr>
              </a:buClr>
            </a:pPr>
            <a:r>
              <a:rPr lang="en-US" sz="2200" b="1" dirty="0">
                <a:solidFill>
                  <a:srgbClr val="00BBFF"/>
                </a:solidFill>
                <a:latin typeface="+mj-lt"/>
              </a:rPr>
              <a:t>Use pre-trial examinations to prepare for cross-examination at trial.</a:t>
            </a:r>
          </a:p>
          <a:p>
            <a:pPr marL="685800" lvl="1" indent="-228600">
              <a:lnSpc>
                <a:spcPct val="110000"/>
              </a:lnSpc>
              <a:spcBef>
                <a:spcPts val="600"/>
              </a:spcBef>
              <a:buClr>
                <a:srgbClr val="FFFFFF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BBFF"/>
                </a:solidFill>
              </a:rPr>
              <a:t>Obtain the evidence of the witness on the key aspects of the case.</a:t>
            </a:r>
          </a:p>
          <a:p>
            <a:pPr marL="685800" lvl="1" indent="-228600">
              <a:lnSpc>
                <a:spcPct val="110000"/>
              </a:lnSpc>
              <a:spcBef>
                <a:spcPts val="600"/>
              </a:spcBef>
              <a:buClr>
                <a:srgbClr val="FFFFFF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BBFF"/>
                </a:solidFill>
              </a:rPr>
              <a:t>Observe the demeanor of the witness to assess the manner in which they will give evidence at trial.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D2F93E-F351-489B-9280-E07EC126C58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45380" y="3740728"/>
            <a:ext cx="4927266" cy="1902590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100000"/>
              </a:lnSpc>
              <a:buClr>
                <a:srgbClr val="FFFFFF">
                  <a:lumMod val="50000"/>
                </a:srgbClr>
              </a:buClr>
            </a:pPr>
            <a:r>
              <a:rPr lang="en-US" sz="2000" b="1" dirty="0">
                <a:solidFill>
                  <a:srgbClr val="00BBFF"/>
                </a:solidFill>
                <a:latin typeface="+mj-lt"/>
              </a:rPr>
              <a:t>Listen carefully to the evidence provided by the witness in chief.</a:t>
            </a:r>
          </a:p>
          <a:p>
            <a:pPr marL="685800" lvl="1" indent="-228600">
              <a:lnSpc>
                <a:spcPct val="100000"/>
              </a:lnSpc>
              <a:spcBef>
                <a:spcPts val="600"/>
              </a:spcBef>
              <a:buClr>
                <a:srgbClr val="FFFFFF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BFF"/>
                </a:solidFill>
              </a:rPr>
              <a:t>Has the witness provided new information?</a:t>
            </a:r>
          </a:p>
          <a:p>
            <a:pPr marL="685800" lvl="1" indent="-228600">
              <a:lnSpc>
                <a:spcPct val="100000"/>
              </a:lnSpc>
              <a:spcBef>
                <a:spcPts val="600"/>
              </a:spcBef>
              <a:buClr>
                <a:srgbClr val="FFFFFF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BFF"/>
                </a:solidFill>
              </a:rPr>
              <a:t>Has the witness provided evidence different or contradictory to that during pre-trial examinations?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9B368-B42D-42C9-8CFF-C1525C23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320" y="6400800"/>
            <a:ext cx="457200" cy="184317"/>
          </a:xfrm>
        </p:spPr>
        <p:txBody>
          <a:bodyPr/>
          <a:lstStyle/>
          <a:p>
            <a:fld id="{4950F5D8-22E1-4015-8661-E5B1FD28C2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2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261358"/>
            <a:ext cx="4585780" cy="896631"/>
          </a:xfrm>
        </p:spPr>
        <p:txBody>
          <a:bodyPr/>
          <a:lstStyle/>
          <a:p>
            <a:r>
              <a:rPr lang="en-US" dirty="0"/>
              <a:t>The expert witness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7927" y="1347556"/>
            <a:ext cx="6157839" cy="5265679"/>
          </a:xfrm>
        </p:spPr>
        <p:txBody>
          <a:bodyPr>
            <a:normAutofit/>
          </a:bodyPr>
          <a:lstStyle/>
          <a:p>
            <a:pPr marL="396875" indent="-341313">
              <a:lnSpc>
                <a:spcPct val="100000"/>
              </a:lnSpc>
            </a:pPr>
            <a:r>
              <a:rPr lang="en-US" sz="2000" dirty="0"/>
              <a:t>Review other decisions involving the expert for comments by the Court and/or statements inconsistent with the present opinion.</a:t>
            </a:r>
          </a:p>
          <a:p>
            <a:pPr marL="396875" indent="-341313">
              <a:lnSpc>
                <a:spcPct val="100000"/>
              </a:lnSpc>
            </a:pPr>
            <a:r>
              <a:rPr lang="en-US" sz="2000" dirty="0"/>
              <a:t>Learn and become familiar with the vocabulary used by the expert.</a:t>
            </a:r>
          </a:p>
          <a:p>
            <a:pPr marL="396875" indent="-341313">
              <a:lnSpc>
                <a:spcPct val="100000"/>
              </a:lnSpc>
            </a:pPr>
            <a:r>
              <a:rPr lang="en-US" sz="2000" dirty="0"/>
              <a:t>Rely on the expertise of your own expert to identify weaknesses in the opinion.</a:t>
            </a:r>
          </a:p>
          <a:p>
            <a:pPr marL="396875" indent="-341313">
              <a:lnSpc>
                <a:spcPct val="100000"/>
              </a:lnSpc>
            </a:pPr>
            <a:r>
              <a:rPr lang="en-US" sz="2000" dirty="0"/>
              <a:t>Remember that you are not an expert in the area and avoid questioning on minutia. </a:t>
            </a:r>
          </a:p>
          <a:p>
            <a:pPr marL="396875" indent="-341313">
              <a:lnSpc>
                <a:spcPct val="100000"/>
              </a:lnSpc>
            </a:pPr>
            <a:r>
              <a:rPr lang="en-US" sz="2000" dirty="0"/>
              <a:t>Consider questions with respect to:</a:t>
            </a:r>
          </a:p>
          <a:p>
            <a:pPr marL="858838" lvl="1" indent="-285750"/>
            <a:r>
              <a:rPr lang="en-US" sz="2000" dirty="0"/>
              <a:t>Any limitations on the expertise of the expert.</a:t>
            </a:r>
          </a:p>
          <a:p>
            <a:pPr marL="858838" lvl="1" indent="-285750"/>
            <a:r>
              <a:rPr lang="en-US" sz="2000" dirty="0"/>
              <a:t>The effect and/or strength of any assumptions underlying the opinion.</a:t>
            </a:r>
          </a:p>
          <a:p>
            <a:pPr marL="858838" lvl="1" indent="-285750"/>
            <a:r>
              <a:rPr lang="en-US" sz="2000" dirty="0"/>
              <a:t>The strength of any evidence or information on which the opinion is based.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320" y="6400800"/>
            <a:ext cx="457200" cy="184317"/>
          </a:xfrm>
        </p:spPr>
        <p:txBody>
          <a:bodyPr/>
          <a:lstStyle/>
          <a:p>
            <a:fld id="{4950F5D8-22E1-4015-8661-E5B1FD28C2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3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BF8D-A290-4A0F-A3DD-1A271370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</a:t>
            </a:r>
            <a:r>
              <a:rPr lang="en-US" dirty="0"/>
              <a:t>he 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57BB2-4223-4B31-9B4E-9A8BE904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320" y="6400800"/>
            <a:ext cx="457200" cy="184317"/>
          </a:xfrm>
        </p:spPr>
        <p:txBody>
          <a:bodyPr/>
          <a:lstStyle/>
          <a:p>
            <a:fld id="{4950F5D8-22E1-4015-8661-E5B1FD28C2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418402-4427-42E6-80A6-25D05FFC506B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099"/>
            <a:ext cx="10512425" cy="45223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CA" sz="2200" b="1" dirty="0">
                <a:solidFill>
                  <a:schemeClr val="tx2"/>
                </a:solidFill>
                <a:latin typeface="+mj-lt"/>
              </a:rPr>
              <a:t>What evidence do you need from this witness?</a:t>
            </a:r>
          </a:p>
          <a:p>
            <a:pPr marL="803275" lvl="1" indent="-341313">
              <a:lnSpc>
                <a:spcPct val="110000"/>
              </a:lnSpc>
            </a:pPr>
            <a:r>
              <a:rPr lang="en-CA" sz="1900" dirty="0"/>
              <a:t>Consider your theory of the case and plan accordingly.</a:t>
            </a:r>
          </a:p>
          <a:p>
            <a:pPr>
              <a:lnSpc>
                <a:spcPct val="110000"/>
              </a:lnSpc>
            </a:pPr>
            <a:r>
              <a:rPr lang="en-CA" sz="2200" b="1" dirty="0">
                <a:solidFill>
                  <a:schemeClr val="tx2"/>
                </a:solidFill>
                <a:latin typeface="+mj-lt"/>
              </a:rPr>
              <a:t>How did the witness present during their testimony in chief?</a:t>
            </a:r>
          </a:p>
          <a:p>
            <a:pPr marL="803275" lvl="1" indent="-346075">
              <a:lnSpc>
                <a:spcPct val="110000"/>
              </a:lnSpc>
            </a:pPr>
            <a:r>
              <a:rPr lang="en-CA" sz="1900" dirty="0"/>
              <a:t>Assess the witness to determine the manner they are likely to respond to cross-examination.</a:t>
            </a:r>
          </a:p>
          <a:p>
            <a:pPr marL="803275" lvl="1" indent="-346075">
              <a:lnSpc>
                <a:spcPct val="110000"/>
              </a:lnSpc>
            </a:pPr>
            <a:r>
              <a:rPr lang="en-CA" sz="1900" dirty="0"/>
              <a:t>Consider any reactions from the Judge or Jury to the evidence provided by the witness.</a:t>
            </a:r>
          </a:p>
          <a:p>
            <a:pPr>
              <a:lnSpc>
                <a:spcPct val="110000"/>
              </a:lnSpc>
            </a:pPr>
            <a:r>
              <a:rPr lang="en-CA" sz="2200" b="1" dirty="0">
                <a:solidFill>
                  <a:schemeClr val="tx2"/>
                </a:solidFill>
                <a:latin typeface="+mj-lt"/>
              </a:rPr>
              <a:t>How do you control the witness?</a:t>
            </a:r>
          </a:p>
          <a:p>
            <a:pPr marL="803275" lvl="1" indent="-346075">
              <a:lnSpc>
                <a:spcPct val="110000"/>
              </a:lnSpc>
            </a:pPr>
            <a:r>
              <a:rPr lang="en-CA" sz="1900" dirty="0"/>
              <a:t>Use leading questions requiring a “yes” or “no” answer.</a:t>
            </a:r>
          </a:p>
          <a:p>
            <a:pPr marL="803275" lvl="1" indent="-346075">
              <a:lnSpc>
                <a:spcPct val="110000"/>
              </a:lnSpc>
            </a:pPr>
            <a:r>
              <a:rPr lang="en-CA" sz="1900" dirty="0"/>
              <a:t>Keep your questions short and concise.</a:t>
            </a:r>
          </a:p>
          <a:p>
            <a:pPr marL="803275" lvl="1" indent="-346075">
              <a:lnSpc>
                <a:spcPct val="110000"/>
              </a:lnSpc>
            </a:pPr>
            <a:r>
              <a:rPr lang="en-CA" sz="1900" dirty="0"/>
              <a:t>Structure your questions to build on one another.</a:t>
            </a:r>
          </a:p>
          <a:p>
            <a:pPr marL="803275" lvl="1" indent="-346075">
              <a:lnSpc>
                <a:spcPct val="110000"/>
              </a:lnSpc>
            </a:pPr>
            <a:r>
              <a:rPr lang="en-CA" sz="1900" dirty="0"/>
              <a:t>If the witness attempts to evade a question, do not hesitate to ask it again.</a:t>
            </a:r>
          </a:p>
          <a:p>
            <a:pPr marL="803275" lvl="1" indent="-346075">
              <a:lnSpc>
                <a:spcPct val="110000"/>
              </a:lnSpc>
            </a:pPr>
            <a:r>
              <a:rPr lang="en-CA" sz="1900" dirty="0"/>
              <a:t>Incorporate evidence the witness provided during their testimony in chief.</a:t>
            </a:r>
          </a:p>
          <a:p>
            <a:pPr marL="803275" lvl="1" indent="-346075">
              <a:lnSpc>
                <a:spcPct val="110000"/>
              </a:lnSpc>
            </a:pPr>
            <a:r>
              <a:rPr lang="en-CA" sz="1900" dirty="0"/>
              <a:t>Incorporate documents to build your narrative and keep the witness focused.</a:t>
            </a:r>
          </a:p>
          <a:p>
            <a:pPr marL="803275" lvl="1" indent="-346075">
              <a:lnSpc>
                <a:spcPct val="110000"/>
              </a:lnSpc>
            </a:pPr>
            <a:r>
              <a:rPr lang="en-CA" sz="1900" dirty="0"/>
              <a:t>Be confident and professional and do not argue with the witness.</a:t>
            </a:r>
          </a:p>
          <a:p>
            <a:pPr marL="457200" lvl="1" indent="0">
              <a:buNone/>
            </a:pP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2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43D8BE-B4A0-47BA-80B9-E1885926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4181"/>
            <a:ext cx="10515600" cy="636340"/>
          </a:xfrm>
        </p:spPr>
        <p:txBody>
          <a:bodyPr/>
          <a:lstStyle/>
          <a:p>
            <a:r>
              <a:rPr lang="en-CA" dirty="0"/>
              <a:t>T</a:t>
            </a:r>
            <a:r>
              <a:rPr lang="en-US" dirty="0"/>
              <a:t>he art of impeachment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0A689A-ADE6-4CCC-8A2B-72A65D396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00521"/>
            <a:ext cx="4920916" cy="27583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000" b="1" dirty="0">
                <a:latin typeface="+mj-lt"/>
              </a:rPr>
              <a:t>What is the aim?</a:t>
            </a:r>
          </a:p>
          <a:p>
            <a:pPr>
              <a:lnSpc>
                <a:spcPct val="100000"/>
              </a:lnSpc>
            </a:pPr>
            <a:r>
              <a:rPr lang="en-CA" sz="1800" dirty="0"/>
              <a:t>To have the witness adopt a prior statement or to challenge credibility.</a:t>
            </a:r>
          </a:p>
          <a:p>
            <a:pPr>
              <a:lnSpc>
                <a:spcPct val="100000"/>
              </a:lnSpc>
            </a:pPr>
            <a:r>
              <a:rPr lang="en-CA" sz="1800" dirty="0"/>
              <a:t>To comply with the rule in </a:t>
            </a:r>
            <a:r>
              <a:rPr lang="en-CA" sz="1800" i="1" dirty="0"/>
              <a:t>Browne v. Dunn.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CA" sz="2000" b="1" dirty="0">
                <a:latin typeface="+mj-lt"/>
              </a:rPr>
              <a:t>What is the process?</a:t>
            </a:r>
          </a:p>
          <a:p>
            <a:pPr>
              <a:lnSpc>
                <a:spcPct val="100000"/>
              </a:lnSpc>
            </a:pPr>
            <a:r>
              <a:rPr lang="en-CA" sz="1800" dirty="0"/>
              <a:t>Review the </a:t>
            </a:r>
            <a:r>
              <a:rPr lang="en-CA" sz="1800" i="1" dirty="0"/>
              <a:t>Canada Evidence Act </a:t>
            </a:r>
            <a:r>
              <a:rPr lang="en-CA" sz="1800" dirty="0"/>
              <a:t>(and related provincial legislation).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D2F93E-F351-489B-9280-E07EC126C58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3600522"/>
            <a:ext cx="4927266" cy="239795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CA" sz="2000" b="1" dirty="0">
                <a:latin typeface="+mj-lt"/>
              </a:rPr>
              <a:t>Consider the following:</a:t>
            </a:r>
          </a:p>
          <a:p>
            <a:pPr>
              <a:lnSpc>
                <a:spcPct val="100000"/>
              </a:lnSpc>
            </a:pPr>
            <a:r>
              <a:rPr lang="en-CA" sz="1800" dirty="0"/>
              <a:t>Is the inconsistency sufficiently material to warrant impeachment?</a:t>
            </a:r>
          </a:p>
          <a:p>
            <a:pPr>
              <a:lnSpc>
                <a:spcPct val="100000"/>
              </a:lnSpc>
            </a:pPr>
            <a:r>
              <a:rPr lang="en-CA" sz="1800" dirty="0"/>
              <a:t>If the witness has helpful information, do you want to challenge their credibility?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9B368-B42D-42C9-8CFF-C1525C23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320" y="6400800"/>
            <a:ext cx="457200" cy="184317"/>
          </a:xfrm>
        </p:spPr>
        <p:txBody>
          <a:bodyPr/>
          <a:lstStyle/>
          <a:p>
            <a:fld id="{4950F5D8-22E1-4015-8661-E5B1FD28C2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9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DC8BC1-74F3-4B45-BB02-4EEAC257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0563"/>
            <a:ext cx="10515600" cy="1427094"/>
          </a:xfrm>
        </p:spPr>
        <p:txBody>
          <a:bodyPr>
            <a:normAutofit/>
          </a:bodyPr>
          <a:lstStyle/>
          <a:p>
            <a:r>
              <a:rPr lang="en-CA" sz="2400" dirty="0"/>
              <a:t>REMEMBER: Preparation is the most effective tool you have for skilled cross-examination. </a:t>
            </a:r>
            <a:br>
              <a:rPr lang="en-CA" sz="2400" dirty="0"/>
            </a:br>
            <a:br>
              <a:rPr lang="en-CA" sz="2400" dirty="0"/>
            </a:br>
            <a:r>
              <a:rPr lang="en-CA" sz="2400" dirty="0"/>
              <a:t>THANK YOU. 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12689-84A4-4618-8A56-056B7B0E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320" y="6400800"/>
            <a:ext cx="457200" cy="184317"/>
          </a:xfrm>
        </p:spPr>
        <p:txBody>
          <a:bodyPr/>
          <a:lstStyle/>
          <a:p>
            <a:fld id="{4950F5D8-22E1-4015-8661-E5B1FD28C2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6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33968143_Colorful abstract pitch deck_SL_V1.potx" id="{82DEFF5A-EF7C-4DEA-909F-5E1EA892F8BB}" vid="{E161E2B0-1454-45FC-8BCB-8D4146D2D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2A88D8-11C9-4E54-8CC3-A25581E9EC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48EA396-5485-4BE7-B653-403710320F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C431E4-CEEE-4471-A938-06556DE84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Colorful abstract pitch deck</Template>
  <TotalTime>0</TotalTime>
  <Words>673</Words>
  <Application>Microsoft Office PowerPoint</Application>
  <PresentationFormat>Widescreen</PresentationFormat>
  <Paragraphs>84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Franklin Gothic Book</vt:lpstr>
      <vt:lpstr>Wingdings</vt:lpstr>
      <vt:lpstr>Office Theme</vt:lpstr>
      <vt:lpstr>CROSS-EXAMINATION AT TRIAL</vt:lpstr>
      <vt:lpstr>What is cross-examination?</vt:lpstr>
      <vt:lpstr>The purpose</vt:lpstr>
      <vt:lpstr>The preparation</vt:lpstr>
      <vt:lpstr>The fact witness</vt:lpstr>
      <vt:lpstr>The expert witness</vt:lpstr>
      <vt:lpstr>The questions</vt:lpstr>
      <vt:lpstr>The art of impeachment</vt:lpstr>
      <vt:lpstr>REMEMBER: Preparation is the most effective tool you have for skilled cross-examination.   THANK YOU.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2020-06-04T19:59:34Z</dcterms:created>
  <dcterms:modified xsi:type="dcterms:W3CDTF">2020-06-05T19:28:06Z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